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4" r:id="rId1"/>
  </p:sldMasterIdLst>
  <p:notesMasterIdLst>
    <p:notesMasterId r:id="rId69"/>
  </p:notesMasterIdLst>
  <p:sldIdLst>
    <p:sldId id="299" r:id="rId2"/>
    <p:sldId id="256" r:id="rId3"/>
    <p:sldId id="270" r:id="rId4"/>
    <p:sldId id="271" r:id="rId5"/>
    <p:sldId id="272" r:id="rId6"/>
    <p:sldId id="279" r:id="rId7"/>
    <p:sldId id="280" r:id="rId8"/>
    <p:sldId id="282" r:id="rId9"/>
    <p:sldId id="281" r:id="rId10"/>
    <p:sldId id="283" r:id="rId11"/>
    <p:sldId id="284" r:id="rId12"/>
    <p:sldId id="285" r:id="rId13"/>
    <p:sldId id="274" r:id="rId14"/>
    <p:sldId id="321" r:id="rId15"/>
    <p:sldId id="275" r:id="rId16"/>
    <p:sldId id="276" r:id="rId17"/>
    <p:sldId id="286" r:id="rId18"/>
    <p:sldId id="288" r:id="rId19"/>
    <p:sldId id="287" r:id="rId20"/>
    <p:sldId id="289" r:id="rId21"/>
    <p:sldId id="290" r:id="rId22"/>
    <p:sldId id="291" r:id="rId23"/>
    <p:sldId id="308" r:id="rId24"/>
    <p:sldId id="309" r:id="rId25"/>
    <p:sldId id="329" r:id="rId26"/>
    <p:sldId id="310" r:id="rId27"/>
    <p:sldId id="293" r:id="rId28"/>
    <p:sldId id="325" r:id="rId29"/>
    <p:sldId id="315" r:id="rId30"/>
    <p:sldId id="317" r:id="rId31"/>
    <p:sldId id="320" r:id="rId32"/>
    <p:sldId id="322" r:id="rId33"/>
    <p:sldId id="318" r:id="rId34"/>
    <p:sldId id="316" r:id="rId35"/>
    <p:sldId id="312" r:id="rId36"/>
    <p:sldId id="313" r:id="rId37"/>
    <p:sldId id="323" r:id="rId38"/>
    <p:sldId id="326" r:id="rId39"/>
    <p:sldId id="330" r:id="rId40"/>
    <p:sldId id="331" r:id="rId41"/>
    <p:sldId id="327" r:id="rId42"/>
    <p:sldId id="324" r:id="rId43"/>
    <p:sldId id="294" r:id="rId44"/>
    <p:sldId id="314" r:id="rId45"/>
    <p:sldId id="328" r:id="rId46"/>
    <p:sldId id="319" r:id="rId47"/>
    <p:sldId id="295" r:id="rId48"/>
    <p:sldId id="296" r:id="rId49"/>
    <p:sldId id="258" r:id="rId50"/>
    <p:sldId id="297" r:id="rId51"/>
    <p:sldId id="298" r:id="rId52"/>
    <p:sldId id="262" r:id="rId53"/>
    <p:sldId id="263" r:id="rId54"/>
    <p:sldId id="264" r:id="rId55"/>
    <p:sldId id="265" r:id="rId56"/>
    <p:sldId id="266" r:id="rId57"/>
    <p:sldId id="300" r:id="rId58"/>
    <p:sldId id="301" r:id="rId59"/>
    <p:sldId id="302" r:id="rId60"/>
    <p:sldId id="303" r:id="rId61"/>
    <p:sldId id="304" r:id="rId62"/>
    <p:sldId id="305" r:id="rId63"/>
    <p:sldId id="306" r:id="rId64"/>
    <p:sldId id="307" r:id="rId65"/>
    <p:sldId id="268" r:id="rId66"/>
    <p:sldId id="269" r:id="rId67"/>
    <p:sldId id="311" r:id="rId6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0055" autoAdjust="0"/>
  </p:normalViewPr>
  <p:slideViewPr>
    <p:cSldViewPr snapToGrid="0">
      <p:cViewPr varScale="1">
        <p:scale>
          <a:sx n="99" d="100"/>
          <a:sy n="99" d="100"/>
        </p:scale>
        <p:origin x="99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9808E5-584B-4558-A132-EF43DE9F5DE2}" type="datetimeFigureOut">
              <a:rPr lang="ru-RU" smtClean="0"/>
              <a:t>21.12.2022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1CF1A8-E242-4CD3-8878-4A17D870A4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77379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1CF1A8-E242-4CD3-8878-4A17D870A4FA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10420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1CF1A8-E242-4CD3-8878-4A17D870A4FA}" type="slidenum">
              <a:rPr lang="ru-RU" smtClean="0"/>
              <a:t>57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51381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1CF1A8-E242-4CD3-8878-4A17D870A4FA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02418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1CF1A8-E242-4CD3-8878-4A17D870A4FA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49140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1CF1A8-E242-4CD3-8878-4A17D870A4FA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67259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1CF1A8-E242-4CD3-8878-4A17D870A4FA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31373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1CF1A8-E242-4CD3-8878-4A17D870A4FA}" type="slidenum">
              <a:rPr lang="ru-RU" smtClean="0"/>
              <a:t>43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4858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1CF1A8-E242-4CD3-8878-4A17D870A4FA}" type="slidenum">
              <a:rPr lang="ru-RU" smtClean="0"/>
              <a:t>49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98084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1CF1A8-E242-4CD3-8878-4A17D870A4FA}" type="slidenum">
              <a:rPr lang="ru-RU" smtClean="0"/>
              <a:t>50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08920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1CF1A8-E242-4CD3-8878-4A17D870A4FA}" type="slidenum">
              <a:rPr lang="ru-RU" smtClean="0"/>
              <a:t>56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22977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A93643A7-0A93-4A19-B969-27765C6F8CD1}" type="datetimeFigureOut">
              <a:rPr lang="ru-RU" smtClean="0"/>
              <a:t>21.12.2022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DC883CA6-7403-43BB-BF59-095CB01A4901}" type="slidenum">
              <a:rPr lang="ru-RU" smtClean="0"/>
              <a:t>‹#›</a:t>
            </a:fld>
            <a:endParaRPr lang="ru-RU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91816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643A7-0A93-4A19-B969-27765C6F8CD1}" type="datetimeFigureOut">
              <a:rPr lang="ru-RU" smtClean="0"/>
              <a:t>21.12.2022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83CA6-7403-43BB-BF59-095CB01A49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28695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643A7-0A93-4A19-B969-27765C6F8CD1}" type="datetimeFigureOut">
              <a:rPr lang="ru-RU" smtClean="0"/>
              <a:t>21.12.2022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83CA6-7403-43BB-BF59-095CB01A49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61446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643A7-0A93-4A19-B969-27765C6F8CD1}" type="datetimeFigureOut">
              <a:rPr lang="ru-RU" smtClean="0"/>
              <a:t>21.12.2022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83CA6-7403-43BB-BF59-095CB01A49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20287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643A7-0A93-4A19-B969-27765C6F8CD1}" type="datetimeFigureOut">
              <a:rPr lang="ru-RU" smtClean="0"/>
              <a:t>21.12.2022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83CA6-7403-43BB-BF59-095CB01A4901}" type="slidenum">
              <a:rPr lang="ru-RU" smtClean="0"/>
              <a:t>‹#›</a:t>
            </a:fld>
            <a:endParaRPr lang="ru-RU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45383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643A7-0A93-4A19-B969-27765C6F8CD1}" type="datetimeFigureOut">
              <a:rPr lang="ru-RU" smtClean="0"/>
              <a:t>21.12.2022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83CA6-7403-43BB-BF59-095CB01A49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86792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643A7-0A93-4A19-B969-27765C6F8CD1}" type="datetimeFigureOut">
              <a:rPr lang="ru-RU" smtClean="0"/>
              <a:t>21.12.2022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83CA6-7403-43BB-BF59-095CB01A49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20527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643A7-0A93-4A19-B969-27765C6F8CD1}" type="datetimeFigureOut">
              <a:rPr lang="ru-RU" smtClean="0"/>
              <a:t>21.12.2022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83CA6-7403-43BB-BF59-095CB01A49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12526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643A7-0A93-4A19-B969-27765C6F8CD1}" type="datetimeFigureOut">
              <a:rPr lang="ru-RU" smtClean="0"/>
              <a:t>21.12.2022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83CA6-7403-43BB-BF59-095CB01A49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95767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643A7-0A93-4A19-B969-27765C6F8CD1}" type="datetimeFigureOut">
              <a:rPr lang="ru-RU" smtClean="0"/>
              <a:t>21.12.2022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83CA6-7403-43BB-BF59-095CB01A49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11767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643A7-0A93-4A19-B969-27765C6F8CD1}" type="datetimeFigureOut">
              <a:rPr lang="ru-RU" smtClean="0"/>
              <a:t>21.12.2022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83CA6-7403-43BB-BF59-095CB01A49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89249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A93643A7-0A93-4A19-B969-27765C6F8CD1}" type="datetimeFigureOut">
              <a:rPr lang="ru-RU" smtClean="0"/>
              <a:t>21.12.2022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DC883CA6-7403-43BB-BF59-095CB01A49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52497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5" r:id="rId1"/>
    <p:sldLayoutId id="2147483816" r:id="rId2"/>
    <p:sldLayoutId id="2147483817" r:id="rId3"/>
    <p:sldLayoutId id="2147483818" r:id="rId4"/>
    <p:sldLayoutId id="2147483819" r:id="rId5"/>
    <p:sldLayoutId id="2147483820" r:id="rId6"/>
    <p:sldLayoutId id="2147483821" r:id="rId7"/>
    <p:sldLayoutId id="2147483822" r:id="rId8"/>
    <p:sldLayoutId id="2147483823" r:id="rId9"/>
    <p:sldLayoutId id="2147483824" r:id="rId10"/>
    <p:sldLayoutId id="214748382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hyperlink" Target="http://adsbid-sh-click.adghndou0sdh.ru/?imp_id=ee7d0360-8110-4c86-8f6d-a9f888b22db8&amp;ad_url=https://hugidratracker.ru/redirect?campaign%3D5490%26source%3D76%26content%3D59854%26site%3D10-2209%26sid1%3D17%26sid11%3D0%26price%3D2.304444%26uid%3D%26sid%3D10-2209%26sid4%3D%5bSID4%5d%26sid6%3D%26sid7%3D%26sid9%3D%26sid10%3D0%26sid15%3D&amp;price=2.304444&amp;bid_req_id=7c44ca65-a0e6-4c5e-bacd-1150fcafa26b&amp;n_url=https://k0r2eokjm6.ru/click/rtb/?data%3DJ3qLmAxu%2BPwwPVACNkqUxT8REFdRK8%2BnD5bd/gA1Cl1ng7f%2BgNoB6okqgDM/wDIPUIeE9QGH5Wppr3/iGfp2AskaRMUuQD53mVMC1D66hyWJXlk4zyCZK8SwiLscMn/p%2BhLdZFusuFW1uA0ztRJBK82OqJfqj6zA6eUsxQ0Vg5LBgXFAtsWf6S9cVE/JnqeEdwYyWTK7hJqrht78enhXfiBrzBZORsJ6CWzlSCwVCNbrO3egpkvGAVY1Uigu99wM16URUVuHxm7pPM6H3gGRjBUJfVC5cYdXzEcQXPZCnz9JfeS05vcOz5WVPFDLR0Gu0LjDRFzHC8yQ7osFkbS8ICC931uL2%2BKR/B4wbZ1fLRliVUJw9n9gtqS/Y1Pnd60H6/un97pgNS8H9wHbSN/aNXHzMM6Qp05eXZ7h8eZfufnPgmtfx7E8LbW%2B04m75tIp1vrj8Nymsq/JI8MtHsgzph6uJXu6JkPfKzvrdHkDlXQ%3D%26price%3D$%7bPRICE%7d" TargetMode="Externa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13886" y="1981200"/>
            <a:ext cx="11540691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Культура древнего </a:t>
            </a:r>
            <a:r>
              <a:rPr lang="ru-RU" sz="4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Китая</a:t>
            </a:r>
          </a:p>
          <a:p>
            <a:endParaRPr lang="ru-RU" sz="4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48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4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48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СПБ ГБ ПОУ «Колледж «Звёздный»</a:t>
            </a: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Преподаватель истории мировой культуры Перцова Ирина Аркадьевна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09994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8125" y="253387"/>
            <a:ext cx="1174432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сочинении «Описание трав и деревьев южного края» (340 г.) содержится сообщение о первом в мире случае использования одних насекомых (муравьёв) для борьбы с другими (клещами и пауками). Традиция биологической защиты растений поддерживается в Китае до настоящего времени. 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Китай является родиной любимого во многих странах напитка – чая.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9468" y="2192379"/>
            <a:ext cx="8378437" cy="4570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241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0500" y="220337"/>
            <a:ext cx="12001500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Достижения китайских медиков используются в медицине разных стран. Например, современные специалисты охотно применяют для лечения отдельных органов и расстройств организма такие традиционные методы китайской медицины как массаж и иглоукалывание, при которых лечебное воздействие на больной организм осуществляется путём раздражения строго определённых участков поверхности тела — точек акупунктуры (биологически активные точки).</a:t>
            </a: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9068" y="2455040"/>
            <a:ext cx="7280657" cy="4164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763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305" y="3123398"/>
            <a:ext cx="4876800" cy="3515527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71451" y="66675"/>
            <a:ext cx="1195387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Китайцы немало преуспели в таких областях деятельности, как художественное творчество, гуманитарные науки, а также образование. Например, здесь были открыты первые в мире Университет, Академия Художеств и Консерватория.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117105" y="1267005"/>
            <a:ext cx="7074895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Необходимо отметить и фундаментальные труды по истории страны, созданные в Китае. Слава первого историка - «отца» истории Китая, принадлежит ученому-писателю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Сыма-Цяню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513774"/>
            <a:ext cx="5962650" cy="3125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213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26" y="257174"/>
            <a:ext cx="11753849" cy="6381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314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50" y="266700"/>
            <a:ext cx="11877675" cy="6391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7354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975" y="228600"/>
            <a:ext cx="11782425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692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025" y="304799"/>
            <a:ext cx="11782426" cy="6315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196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3181" y="161925"/>
            <a:ext cx="6648794" cy="656272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38126" y="76201"/>
            <a:ext cx="492442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 знали ли вы, что китайцы играли в древности в футбол?</a:t>
            </a:r>
          </a:p>
        </p:txBody>
      </p:sp>
    </p:spTree>
    <p:extLst>
      <p:ext uri="{BB962C8B-B14F-4D97-AF65-F5344CB8AC3E}">
        <p14:creationId xmlns:p14="http://schemas.microsoft.com/office/powerpoint/2010/main" val="3615579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0025" y="293511"/>
            <a:ext cx="11754907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45 лет назад, 29 марта 1974 г. было совершено одно из самых масштабных археологических открытий в XX столетии. Китайский крестьянин Ян Джи Ван решил пробурить на своём участке артезианскую скважину. Но вместо воды обнаружил глиняную статую воина в полный рост с копьём в руке. Так была найдена знаменитая Терракотовая армия императора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Цинь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Шихуанди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Дело было к востоку от горы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Лишань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примерно в 40 км. от древней столицы Китая, города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Сиань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который выбирали своей резиденцией 13 династий этой древней страны.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00025" y="2971167"/>
            <a:ext cx="1175490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Так что поначалу было не вполне ясно, к какому периоду надо отнести этот глиняного мужика, а также его компанию числом 6000 пехотинцев, выстроенных в 11 коридорах подземной галереи. Впрочем, довольно скоро выяснилось, что под первой галереей находится вторая, где расположен глиняный комсостав среднего звена. Спустя 20 лет уже в совсем другой галерее нашли высшее начальство – генералитет глиняных болванов, включая главнокомандующего в чешуйчатых латах, усыпанных драгоценными камнями. А ещё 7 лет спустя пошли имперские тылы – в 2001 г. были найдены первые терракотовые статуи чиновников. Сейчас общее количество глиняных болванов превышает восемь тысяч.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00024" y="5143500"/>
            <a:ext cx="11438821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Глиняная армия была захоронена вместе с императором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Цинь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Шихуанди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210 году до н. э. Помимо этих фигур, археологи нашли останки 70 тысяч рабочих с их семьями, а также тела 48 наложниц императора.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Экспертиза показала, что все эти люди были заживо погребены в могилу. Скорее всего, это делалось для того, чтобы скрыть тайну изготовления данной армии.</a:t>
            </a:r>
          </a:p>
        </p:txBody>
      </p:sp>
    </p:spTree>
    <p:extLst>
      <p:ext uri="{BB962C8B-B14F-4D97-AF65-F5344CB8AC3E}">
        <p14:creationId xmlns:p14="http://schemas.microsoft.com/office/powerpoint/2010/main" val="1565253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1450" y="363558"/>
            <a:ext cx="1202054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Терракотовая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армия» — принятое название захоронения по меньшей мере 8100 полноразмерных терракотовых статуй китайских воинов и их лошадей у мавзолея императора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Цинь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Шихуанди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Сиане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Терракотовые статуи были захоронены вместе с первым императором династии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Цинь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— Ши Хуан-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(объединил Китай и соединил все звенья Великой стены) в 210—209 годах до н. э.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50" y="2619374"/>
            <a:ext cx="11791950" cy="4067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953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0882" y="322118"/>
            <a:ext cx="1043247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Культура Древнего Китая берет свое начало в глубине веков. Китайские надписи, сделанные в глубокой древности помогают увидеть более четкую картину возникновения иероглифической письменности Китая, его культуры и обычаев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550" y="1245448"/>
            <a:ext cx="11725275" cy="5336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815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550" y="238125"/>
            <a:ext cx="11782425" cy="638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749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974" y="209550"/>
            <a:ext cx="11830051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205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89822" y="-121186"/>
            <a:ext cx="8648241" cy="136652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88205" y="-4269954"/>
            <a:ext cx="12003795" cy="162506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Запретный город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самый обширный дворцовый комплекс в мире. Находится в центре Пекина, к северу от главной площади Тяньаньмэнь и восточнее озёрного квартала (резиденции современных руководителей страны). Главный дворцовый комплекс китайских императоров начиная с династии Мин и до конца династии Цин, то есть с 1420 по 1912 годы; на протяжении всего этого времени служил как местом жительства императоров и членов их семей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..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самом центре столицы Китая - городе Пекин находится Запретный Город. В свое время, это был дворец китайского императора на протяжении 491 года. 24 правителя династии Мин и Цин взошли в его стенах на трон и управляли страной.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Сам Запретный Город построен в центре Пекина на оси север-юг, на которой стоит трон императора. Это символизировало то, что император - центр вселенной, и все земли под Небесами принадлежат ему, а все люди под Небесами - его подданные. Полное название императорской резиденции по-китайски звучит как Пурпурный Запретный Город.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pPr>
              <a:lnSpc>
                <a:spcPct val="300000"/>
              </a:lnSpc>
            </a:pPr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0819" y="4980978"/>
            <a:ext cx="3296142" cy="1730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302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5750" y="247650"/>
            <a:ext cx="1190625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Запретный город, дворцовый квартал в самом центре Пекина, - самая впечатляющая и самая загадочная достопримечательность китайской столицы. Пять столетий он служил резиденцией китайских императоров. Сейчас здесь музей - но ни туристы, ни даже гиды не знают всех его тайн.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3125" y="2677656"/>
            <a:ext cx="7620000" cy="3981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9664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0975" y="76200"/>
            <a:ext cx="1186815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Запретный город целиком построен из дерева и является самой </a:t>
            </a:r>
            <a:r>
              <a:rPr lang="ru-RU" sz="2400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большой </a:t>
            </a:r>
            <a:r>
              <a:rPr lang="ru-RU" sz="24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мире коллекцией деревянных исторических памятников</a:t>
            </a:r>
            <a:r>
              <a:rPr lang="ru-RU" sz="2400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Полное название памятника на китайском - Пурпурный запретный город. Пурпурным он был назван потому, что название этого цвета в китайском языке совпадает с названием Полярной звезды. В Китае она считалась истинным домом императора.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Именно здесь, в Запретном городе, кончилась китайская монархия - тут последний император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в 1912 году отказался от трона.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/>
              <a:t/>
            </a:r>
            <a:br>
              <a:rPr lang="ru-RU" sz="2400" dirty="0"/>
            </a:b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4626" y="2847975"/>
            <a:ext cx="5524500" cy="3752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6734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50" y="247650"/>
            <a:ext cx="11772900" cy="635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7319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024" y="257174"/>
            <a:ext cx="11753851" cy="536257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 rot="10800000" flipV="1">
            <a:off x="200024" y="5631908"/>
            <a:ext cx="1199197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222222"/>
                </a:solidFill>
                <a:latin typeface="PT Sans"/>
              </a:rPr>
              <a:t>Длина территории Запретного города - 961 метр, ширина - 753 метра. Он имеет практически правильную прямоугольную форму.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3750884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2875" y="219076"/>
            <a:ext cx="8505366" cy="57751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Китайская архитектура с древних времен считалась прогрессивной. Когда многие народы возводили лишь примитивные жилища или строения из глины и камни в один этаж, китайская архитектура поражала – в стране было огромное количество многоэтажных зданий. Конечно же, существовала и определенная схема их построения – основой китайского дома была массивная опора из деревянных столбов. Крыши обычно покрывали черепицей, создавали ее путем обжигания глины. Самым популярным видом здания были </a:t>
            </a:r>
            <a:r>
              <a:rPr lang="ru-RU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пагоды</a:t>
            </a:r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это мемориальная башня, возведённая в честь деяния знаменитых людей.</a:t>
            </a:r>
            <a:endParaRPr lang="ru-RU" sz="2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Живопись в древнем Китае была тоже прогрессивна, если сравнивать ее с живописью стран, существовавших в то время. Картины обычно рисовались на шелке, а позже уже на бумаге. Для рисования использовали тушь и кисти.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Активно развивалась и скульптура, оттачивались умения народа в производстве керамики. До наших дней дошло множество ваз и небольших статуэток, делали их в основном из поделочных камней, либо слоновой кости. Посуду и украшения уже ближе к новой эре стали делать из фарфора – еще одного чисто китайского изобретения, державшегося в секрете.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48241" y="1955035"/>
            <a:ext cx="3297371" cy="4651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257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175" y="323850"/>
            <a:ext cx="11620500" cy="6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709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1" y="276225"/>
            <a:ext cx="11734800" cy="636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0424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0"/>
            <a:ext cx="12282055" cy="692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602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550" y="257175"/>
            <a:ext cx="11725276" cy="6429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48875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550" y="238124"/>
            <a:ext cx="11782425" cy="635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4752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1" y="238125"/>
            <a:ext cx="11811000" cy="6372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00088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025" y="257175"/>
            <a:ext cx="11763375" cy="636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61574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175" y="247650"/>
            <a:ext cx="11725276" cy="638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65184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649" y="219075"/>
            <a:ext cx="11744325" cy="6410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17970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976" y="152400"/>
            <a:ext cx="11810999" cy="6496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58909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124" y="228600"/>
            <a:ext cx="11753851" cy="6486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1898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125" y="266700"/>
            <a:ext cx="11744326" cy="633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97364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074" y="209550"/>
            <a:ext cx="11734801" cy="656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4355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102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550" y="180975"/>
            <a:ext cx="11753850" cy="643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4613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075" y="228600"/>
            <a:ext cx="11753850" cy="6410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84784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075" y="247650"/>
            <a:ext cx="11725275" cy="638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91670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0975" y="266700"/>
            <a:ext cx="11801476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Реформы, проводимые императором, затронули все стороны китайской жизни. Что же это были за такие реформы древнего Китая, что так повлияли на жизнь китайцев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fontAlgn="base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Первая из них была </a:t>
            </a:r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земельная реформа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которая нанесла сокрушительный удар по общинному землевладению, впервые земли стали свободно покупаться и продаваться. Второй была </a:t>
            </a:r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административная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реформа, которая всю китайскую территорию разделила на административные центры, они же уезды (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сян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во главе каждого такого уезда состоял государственный чиновник, который своей головой отвечал перед императором за порядок на своей территории. Третьей важной реформой была </a:t>
            </a:r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налоговая реформа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если раньше китайцы платили земельный налог – десятину от урожая, то теперь плата взималась в зависимости от обрабатываемой земли, что дало государству ежегодный постоянный доход в не зависимости от неурожая, засухи и т. д. Все риски связанные с неурожаями ложились теперь на плечи земледельцев.</a:t>
            </a:r>
          </a:p>
          <a:p>
            <a:pPr fontAlgn="base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без сомнений важнейшей в те неспокойные времена была </a:t>
            </a:r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военная реформа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которая впрочем, предшествовала объединению Китая: сперва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циньское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а потом и общее китайское войско было перевооружено и реорганизовано, в него были включены конница, бронзовое оружие заменялось железным, длинная верховая одежда воинов была заменена короткой и более удобной (как у кочевников). Солдаты были разделены на пятерки и десятки, связанные друг с другом системой круговой поруки, те кто не проявлял должного мужества подвергались суровому наказанию.</a:t>
            </a: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474662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51" y="228600"/>
            <a:ext cx="11734800" cy="636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00799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975" y="238125"/>
            <a:ext cx="11744325" cy="638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11560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" y="247650"/>
            <a:ext cx="11772900" cy="6372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21354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9551" y="304800"/>
            <a:ext cx="1179195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смену династии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Цинь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пришла новая династия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Хань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которая укрепила дело своих предшественников, расширила китайские территории, распространила китайское влияние на соседние народы, от пустыни Гоби на севере, до гор Памира на западе.</a:t>
            </a: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Время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правление династия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Цинь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Хань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период наибольшего расцвета древнекитайской цивилизации и культуры. Сама династия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Хань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просуществовала до II века до н. е. и также распалась в результате очередных смут, эпоха китайского могущества вновь сменилась эпохой упадка, на смену которой вновь приходили периоды взлета. После падения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Хань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Китае наступила эпоха троецарствия, затем к власти пришла династия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Цзинь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затем династия Суй и еще так много раз одни императорские китайские династии сменяли другие, но все они так и не смогли достичь того уровня величия, который был при древних династиях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Цинь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Хань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Тем не менее, Китай всегда переживал самые страшные кризисы и смуты истории, словно птица Феникс, возрождаясь из пепла. Да и в наше время мы наблюдаем очередной взлет китайской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цивилизации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5081846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266700"/>
            <a:ext cx="4857749" cy="634365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372100" y="266700"/>
            <a:ext cx="6667500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Активно в древнем Китае развивалось кораблестроение, о чем свидетельствует хорошо сохранившаяся модель 16 весельной лодки, джонки, которую обнаружили археологи.</a:t>
            </a: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Так выглядит древнекитайская джонка.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Древние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китайцы были хорошими мореплавателями и в этом деле они могли б даже потягаться с европейскими викингами. Порой китайцы, также как и европейцы предпринимали настоящие морские экспедиции, наиболее грандиозной из которых является плавание китайского адмирала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Чжэн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Хэ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именно он первым из китайцев доплыл до берегов восточной Африки и побывал на аравийском полуострове. Для ориентации в морских путешествиях китайцам помогал компас, изобретенный ими же.</a:t>
            </a:r>
          </a:p>
        </p:txBody>
      </p:sp>
    </p:spTree>
    <p:extLst>
      <p:ext uri="{BB962C8B-B14F-4D97-AF65-F5344CB8AC3E}">
        <p14:creationId xmlns:p14="http://schemas.microsoft.com/office/powerpoint/2010/main" val="186809895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0025" y="257175"/>
            <a:ext cx="11591925" cy="66479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Религия древнего Китая</a:t>
            </a:r>
          </a:p>
          <a:p>
            <a:endParaRPr lang="ru-RU" dirty="0"/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Изначально китайская религия была неким культом 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фетишизма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это происходило приблизительно в 2 веке до нашей эры. Далее, уже спустя век, верования свелись к 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тотемистическим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были тесно связаны с мистикой и всевозможными магическими ритуалами. Все тотемы были связаны с природными явлениями, да и сами религиозные представления в первую очередь превозносили природу. Поклонялись не только горам, земле и различным явлениям, например, молнии и дождю, но и существовали разные животные-тотемы. Одним из самых могущественных анималистических покровителей считался медведь.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Существовал и 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 предков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их почитали, обращались к ним с просьбами и, конечно же, главы семьи выстраивали храмы для почитания всех предков своего рода.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Ближе к нулевому году сформировались и более цивилизованные религии. В частности, возникло 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конфуцианство.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Все религии того времени были с философским подтекстом и предполагали не следование догмам, а познание мира и уважение традиций. 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Конфуций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был самым ярким представителем религиозной жизни того времени, и 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его учение предполагало в первую очередь сохранение традиций общества и получение надлежащего воспитания, а не выполнение религиозных обрядов.</a:t>
            </a:r>
          </a:p>
        </p:txBody>
      </p:sp>
    </p:spTree>
    <p:extLst>
      <p:ext uri="{BB962C8B-B14F-4D97-AF65-F5344CB8AC3E}">
        <p14:creationId xmlns:p14="http://schemas.microsoft.com/office/powerpoint/2010/main" val="2126765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872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835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9075" y="323850"/>
            <a:ext cx="11687176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Философия древнего Китая стоит на двух столпах: </a:t>
            </a:r>
            <a:r>
              <a:rPr lang="ru-RU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даосизме и конфуцианстве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в основе которых стоят два великих Учителя: 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Лао-Цзы и Конфуций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Эти два направления китайской философии гармонично дополняют друг друга. Если 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конфуцианство определяет нравственную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этическую сторону общественной жизни китайцев (отношение с другими людьми, почтение к родителям, служение обществу, надлежащее воспитание детей, благородство духа), то 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даосизм представляет собой скорее религиозно-философское учение о том, как достичь внутреннего совершенства и гармонии с внешним миром и одновременно с самим собой.</a:t>
            </a:r>
          </a:p>
          <a:p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делай другим людям, того, чего не хочешь, чтобы они делали тебе. – Конфуций.</a:t>
            </a:r>
          </a:p>
          <a:p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Допуская злобу Великую — обретаешь избыток злобы. Успокаиваешься — творя благо. Лао-Цзы.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Эти строки двух великих китайских мудрецов на наш взгляд отлично передают суть философии древнего Китая ее мудрость для тех, у кого есть уши (иными словами это кратко самое главное из нее).</a:t>
            </a:r>
          </a:p>
        </p:txBody>
      </p:sp>
    </p:spTree>
    <p:extLst>
      <p:ext uri="{BB962C8B-B14F-4D97-AF65-F5344CB8AC3E}">
        <p14:creationId xmlns:p14="http://schemas.microsoft.com/office/powerpoint/2010/main" val="268624617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9551" y="257176"/>
            <a:ext cx="11734799" cy="5139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Интересные факты о древнем Китае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Древний Китай – родина футбола, так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считают китайские историки, поскольку эта игра в мяч упоминается еще в древних китайских хрониках, которые относятся к 1000 году до н. е.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Именно китайцы были одними из первых изобретателей календаря, так примерно в 2000 году до н. е. они стали использовать лунный календарь, в основном для сельскохозяйственных работ.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Издревле китайцы почитают птиц, причем наибольшем уважением пользуются феникс, журавль и утка. Феникс олицетворяет императорскую власть и силу. Журавль символизирует долголетие, а утка – семейное счастье.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древних китайцев было законным многоженство, но разумеется при условии, что муж достаточно богат, чтобы содержать нескольких жен. Что же касается китайских императоров, то порой в их гаремах были тысячи наложниц.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Китайцы верили, что во время занятий каллиграфией происходит совершенствование души человека.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Великая Китайская стена, грандиозный памятник китайского строительства входит в книгу рекордов Гиннеса по множеству параметров: это единственное строение на земле, которое видно из космоса, ее строили 2000 лет – с 300 года до н. е. до 1644 года, и при ее постройке погибло больше людей, чем где-либо еще.</a:t>
            </a:r>
          </a:p>
        </p:txBody>
      </p:sp>
    </p:spTree>
    <p:extLst>
      <p:ext uri="{BB962C8B-B14F-4D97-AF65-F5344CB8AC3E}">
        <p14:creationId xmlns:p14="http://schemas.microsoft.com/office/powerpoint/2010/main" val="419665784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650" y="238125"/>
            <a:ext cx="11715750" cy="636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427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" y="228600"/>
            <a:ext cx="11906250" cy="636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901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247650"/>
            <a:ext cx="11820525" cy="632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65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124" y="285750"/>
            <a:ext cx="11706225" cy="6343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235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209550"/>
            <a:ext cx="11811000" cy="644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191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09551" y="304800"/>
            <a:ext cx="11687174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Великая Китайская стена</a:t>
            </a: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мире нет другого такого сооружения, которое бы вызывало столько интереса среди ученых, туристов, строителей и космонавтов, как Великая Китайская стена. Ее строительство породило много слухов и легенд, лишило жизни сотни тысяч людей и стоило больших финансовых затрат. </a:t>
            </a:r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период Сражающихся царств (с V до II века до н. э.) крупные китайские царства с помощью захватнических войн поглощали более мелкие. Так начинало формироваться будущее единое государство. Но пока оно было разрозненным, отдельные царства подвергались набегам древнего кочевого народа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хунну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который приходил в Китай с севера. Каждое царство строило защитные ограждения на отдельных участках своих границ. Но в качестве материала служила обычная земля, поэтому оборонительные укрепления со временем стерлись с лица земли и не дошли до наших времен.</a:t>
            </a:r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099245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" y="257175"/>
            <a:ext cx="11772900" cy="6419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65668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7650" y="238124"/>
            <a:ext cx="11744325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Император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Цинь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Шихуанди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(III век до н. э.), ставший во главе первого объединенного царства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Цинь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дал начало строительству защитно-оборонительной стены на севере своего владения, для чего возводили новые стены и сторожевые башни, объединяя их с уже существующими. Назначением возводимых построек была не только защита населения от набегов, но и обозначение границ нового государства.</a:t>
            </a: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возведения Великой Китайской стены была задействована пятая часть всего населения страны, это примерно миллион человек за 10 лет основного строительства. В качестве рабочей силы использовали крестьян, солдат, рабов и всех преступников, направляемых сюда в качестве наказания.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1774" y="3619501"/>
            <a:ext cx="5410201" cy="302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4336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0500" y="114301"/>
            <a:ext cx="12001499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Китай, страна не менее древняя, чем Египет или Месопотамия, отделённая от всего мира высокими горами, засушливыми пустынями и обширнейшими, малозаселёнными степями. Здесь сформировалась удивительно самобытная, неповторимая культура. 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Древние китайцы были сведущи в различных науках и весьма изобретательны. Мир позаимствовал у жителей этой страны не одно научно-техническое открытие. Перечислим некоторые из достижений этой древнейшей цивилизации. 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Китайские математики с успехом использовали в своих вычислениях десятичные дроби и отрицательные числа, введённые ими в обиход впервые в истории человечества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Астрономы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этой страны знали о существовании пятен на солнце, ими же были обнаружены неизвестные европейцам звёзды и создан первый в мире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небесный глобус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Они умели вычислять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лунные и солнечные затмения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а в 613 г. до н.э. впервые зарегистрировали появление кометы Галлея. Не удивительно, что и первый в мире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календарь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был создан примерно 3 тыс. до н.э. китайцами. Он был лунным, включал в себя 12 знаков зодиака с циклом 60 лет.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514349" y="4143419"/>
            <a:ext cx="6143625" cy="2954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 VII—Х вв. китайцами были изобретены </a:t>
            </a:r>
            <a:r>
              <a:rPr kumimoji="0" lang="ru-RU" altLang="ru-RU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механические часы</a:t>
            </a:r>
            <a:r>
              <a:rPr kumimoji="0" lang="ru-RU" alt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Они же являются изобретателями </a:t>
            </a:r>
            <a:r>
              <a:rPr kumimoji="0" lang="ru-RU" altLang="ru-RU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компаса</a:t>
            </a:r>
            <a:r>
              <a:rPr kumimoji="0" lang="ru-RU" alt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(его стрелка показывала на юг), </a:t>
            </a:r>
            <a:r>
              <a:rPr kumimoji="0" lang="ru-RU" altLang="ru-RU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сейсмографа, механических двигателей</a:t>
            </a:r>
            <a:r>
              <a:rPr kumimoji="0" lang="ru-RU" alt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использующих силу падающей воды, </a:t>
            </a:r>
            <a:r>
              <a:rPr kumimoji="0" lang="ru-RU" altLang="ru-RU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водоподъемного насоса, пороха</a:t>
            </a:r>
            <a:r>
              <a:rPr kumimoji="0" lang="ru-RU" alt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kumimoji="0" lang="ru-RU" altLang="ru-RU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пиротехники</a:t>
            </a:r>
            <a:r>
              <a:rPr kumimoji="0" lang="ru-RU" alt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kumimoji="0" lang="ru-RU" alt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pic>
        <p:nvPicPr>
          <p:cNvPr id="1026" name="Picture 2" descr="Древний китайский компас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3952347"/>
            <a:ext cx="4648200" cy="2649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1397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9550" y="352424"/>
            <a:ext cx="1172527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Учитывая опыт предыдущих строителей, в основание стен стали укладывать не утрамбованную землю, а каменные блоки, присыпая их грунтом. Последующие правители Китая из династии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Хань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Мин тоже расширяли линию обороны. В качестве материалов уже использовали каменные блоки и кирпичи, скрепленные рисовым клеем с добавлением гашеной извести. Именно те участки стены, которые были построены при династии Мин в XIV–XVII веках, достаточно хорошо сохранились</a:t>
            </a:r>
            <a:r>
              <a:rPr lang="ru-RU" dirty="0"/>
              <a:t>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2375" y="2660749"/>
            <a:ext cx="5562600" cy="3968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02719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9075" y="285749"/>
            <a:ext cx="11972925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Процесс строительства сопровождался многими трудностями, связанными с питанием и тяжелыми условиями труда. Одновременно нужно было накормить и напоить более 300 тыс. человек. Это не всегда удавалось своевременно, поэтому человеческие жертвы исчислялись десятками, даже сотнями тысяч. Существует легенда, что во время постройки всех умерших и погибших строителей укладывали в основание сооружения, поскольку их кости служили хорошим скреплением камней. В народе постройку называют даже «самым длинным кладбищем в мире». Но современные ученые и археологи опровергают версию о массовых захоронениях, вероятно, большинство тел погибших отдавали родственникам.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075" y="3638248"/>
            <a:ext cx="11706225" cy="3000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34738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0024" y="447674"/>
            <a:ext cx="1199197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Размеры</a:t>
            </a:r>
          </a:p>
          <a:p>
            <a:pPr algn="just"/>
            <a:r>
              <a:rPr lang="ru-RU" sz="24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последним подсчетам размеров стены, ее длина составляет 8,85 тыс. км, при этом протяженность с ответвлениями в километрах и метрах подсчитывали на всех участках, разбросанных по территории Китая. Предположительная общая длина постройки, в том числе не сохранившихся участков, от начала до конца составила бы сегодня 21,19 тыс. км.</a:t>
            </a:r>
            <a:endParaRPr lang="ru-RU" sz="2400" b="0" i="0" dirty="0">
              <a:solidFill>
                <a:srgbClr val="222222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7050" y="2468605"/>
            <a:ext cx="6562725" cy="4170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02976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9550" y="361950"/>
            <a:ext cx="11668125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Так как расположение стены идет, в основном, по гористой территории, проходит как по горным хребтам, так и по дну ущелий, то ее ширина и высота не могли быть выдержаны в единых цифрах. Ширина стен (толщина) находится в пределах 5-9 м, при этом у основания она примерно на 1 м шире, чем в верхней части, а средняя высота – около 7-7,5 м, иногда доходит до 10 м, внешняя стена дополнена прямоугольными зубцами высотой до 1,5 м. По всей длине выстроены кирпичные или каменные башни с бойницами, направленными в разные стороны, со складами оружия, смотровыми площадками и помещениями для охраны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Была ли нужна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Сами китайцы не считали, что стена была им нужна. Ведь она многие века забирала на стройку сильных мужчин, большая часть дохода государства шла на ее постройку и обслуживание. История показала, что особой защиты стране она не обеспечивала: кочевники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хунну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татаро-монголы с легкостью пересекали заградительную линию на разрушенных участках или по специальным проездам. К тому же многие дозорные пропускали отряды нападающих в надежде спастись или получить вознаграждение, поэтому не подавали сигналов на соседние башни.</a:t>
            </a: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825475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601" y="342900"/>
            <a:ext cx="11887200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наши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годы из Великой Китайской стены сделали символ стойкости китайского народа, создали из нее визитную карточку страны. Каждый побывавший в Китае стремится съездить на экскурсию к доступному участку достопримечательности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Великая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Китайская стена не вошла в список «Семи чудес света», но современная общественность включила ее в список «Новых чудес света». В 1987 году Юнеско взяло стену под свою защиту, как объект Всемирного наследия.</a:t>
            </a:r>
          </a:p>
          <a:p>
            <a:r>
              <a:rPr lang="ru-RU" dirty="0">
                <a:hlinkClick r:id="rId2"/>
              </a:rPr>
              <a:t/>
            </a:r>
            <a:br>
              <a:rPr lang="ru-RU" dirty="0">
                <a:hlinkClick r:id="rId2"/>
              </a:rPr>
            </a:b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Вход в башню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2026" y="3009900"/>
            <a:ext cx="6711950" cy="3676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443924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975" y="142875"/>
            <a:ext cx="11772900" cy="6486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819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174" y="257175"/>
            <a:ext cx="11677651" cy="6372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481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025" y="257175"/>
            <a:ext cx="11801476" cy="6315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3038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394856"/>
            <a:ext cx="121920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Есть легенда, что в Китае был изобретён первый в мире аэроплан – велосипед с крыльями, сделанный из бамбука и бумаги. А ещё китайцы научились делать воздушных змеев, однако сначала их использовали во время военных кампаний для устрашения противника. </a:t>
            </a:r>
            <a:endParaRPr lang="ru-RU" sz="32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3444" y="2400301"/>
            <a:ext cx="7892332" cy="4210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961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1450" y="242371"/>
            <a:ext cx="11944349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Возможно, одним из важнейших культурных достижений Китая, является изобретение специфической письменности – иероглифов, а вместе с тем и писчего материала – бумаги, секрет изготовления которой тоже строго охранялся от чужеземцев. Здесь же появился наборный шрифт (задолго до изобретения европейцем Гуттенбергом печатного станка).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9525" y="2489140"/>
            <a:ext cx="7658275" cy="4140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915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1451" y="103910"/>
            <a:ext cx="1191577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Европейцы, получавшие товары по проложенному из Китая в древности «Великому шелковому пути», долгое время пытались открыть секреты изготовления шёлка, лака (способного консервировать дерево и противостоять воздействию влаги, кислот и высоких температур), «волшебных зеркал» и фарфора.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4325" y="1885950"/>
            <a:ext cx="6689075" cy="4772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859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Базис">
  <a:themeElements>
    <a:clrScheme name="Базис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Базис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Базис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Базис</Template>
  <TotalTime>439</TotalTime>
  <Words>3187</Words>
  <Application>Microsoft Office PowerPoint</Application>
  <PresentationFormat>Широкоэкранный</PresentationFormat>
  <Paragraphs>175</Paragraphs>
  <Slides>67</Slides>
  <Notes>10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67</vt:i4>
      </vt:variant>
    </vt:vector>
  </HeadingPairs>
  <TitlesOfParts>
    <vt:vector size="72" baseType="lpstr">
      <vt:lpstr>Calibri</vt:lpstr>
      <vt:lpstr>Corbel</vt:lpstr>
      <vt:lpstr>PT Sans</vt:lpstr>
      <vt:lpstr>Times New Roman</vt:lpstr>
      <vt:lpstr>Базис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Ирина Перцова</dc:creator>
  <cp:lastModifiedBy>Ирина Перцова</cp:lastModifiedBy>
  <cp:revision>29</cp:revision>
  <dcterms:created xsi:type="dcterms:W3CDTF">2020-10-18T10:50:19Z</dcterms:created>
  <dcterms:modified xsi:type="dcterms:W3CDTF">2022-12-21T16:39:27Z</dcterms:modified>
</cp:coreProperties>
</file>